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375" r:id="rId2"/>
    <p:sldId id="271" r:id="rId3"/>
    <p:sldId id="291" r:id="rId4"/>
    <p:sldId id="376" r:id="rId5"/>
    <p:sldId id="292" r:id="rId6"/>
    <p:sldId id="341" r:id="rId7"/>
    <p:sldId id="389" r:id="rId8"/>
    <p:sldId id="384" r:id="rId9"/>
    <p:sldId id="378" r:id="rId10"/>
    <p:sldId id="386" r:id="rId11"/>
    <p:sldId id="387" r:id="rId12"/>
    <p:sldId id="422" r:id="rId13"/>
    <p:sldId id="423" r:id="rId14"/>
    <p:sldId id="424" r:id="rId15"/>
    <p:sldId id="444" r:id="rId16"/>
    <p:sldId id="436" r:id="rId17"/>
    <p:sldId id="437" r:id="rId18"/>
    <p:sldId id="438" r:id="rId19"/>
    <p:sldId id="439" r:id="rId20"/>
    <p:sldId id="440" r:id="rId21"/>
    <p:sldId id="441" r:id="rId22"/>
    <p:sldId id="442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2" autoAdjust="0"/>
    <p:restoredTop sz="94660"/>
  </p:normalViewPr>
  <p:slideViewPr>
    <p:cSldViewPr snapToGrid="0">
      <p:cViewPr varScale="1">
        <p:scale>
          <a:sx n="86" d="100"/>
          <a:sy n="86" d="100"/>
        </p:scale>
        <p:origin x="1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F794F7-5898-4FD6-A369-C0D9CEA3A990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EE437-6471-40AE-B9BF-6B54226F34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760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80538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3866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9324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4350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04384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6132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10592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61730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66279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4172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4046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16041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1104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77660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1274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9465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5366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2357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9552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1191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88961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7181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34FA11-061C-4E0D-89FC-99BA5F4AF3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DEF236A-83B4-4D91-BD64-685A787B3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BC2FF6-E0BF-495C-B839-29A9A9B55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3BC47-3DDC-44ED-809D-2D033EF389DB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F52F8E-074D-4703-9F55-D76E0D958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A0CAC2-7DFA-4795-831B-81EA0C663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804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353A4B-5E6C-4ADB-8B9B-C7EECC3FC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5F29FC-7138-4346-A891-9FD81244C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4E6F42-1C9A-40D3-90CA-B951110AC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2C104-A322-422C-8E3E-279C4D67D023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365342-4D08-434B-A02B-7342DDBEF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9E5384-BFDA-43ED-9ECB-918BAF0C0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00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0BB634E-14B9-4553-A4DF-A88847F95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C423730-8B98-4931-8A9C-2422F4A58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165DC5-3F8F-488E-A7A9-2AB0E836B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E0B64-B0B5-43B4-805C-A574A8EB0118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070044-4371-42ED-8CF1-B04AD48BA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5AA056-F1DF-4C8D-8CA0-2314BE502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371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49426B-C4CD-40CB-B806-CDE64B2B2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1A96E9-74C0-4BBD-98F8-EC9BDFD42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68D952-C52E-41A2-B116-129BC59EF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B9A8F-EE31-4642-A043-63D3B33D51F4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60B47E-A7BE-40F8-8100-78AF81D6F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816DD4-0D87-4E36-A287-15F9CEAE9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‹#›</a:t>
            </a:fld>
            <a:r>
              <a:rPr lang="en-US" altLang="zh-CN" dirty="0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5281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0FF0A7-A02B-42DE-AD3E-141137AAF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A422AB5-AF39-4BAE-ABE7-7E135618F7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67F51C-7670-4B26-A806-E464FEA4B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973CF-CE6D-4DFA-95A7-B490197D21C5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2ADB66-BDEF-4AB0-9D9E-CA82AFD20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9AE758-BEA5-43A4-932B-95E4CB767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695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2A03CC-CA53-4716-AAEF-2E5652455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C86B41-E2ED-41FE-A429-9F1968973C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44FD855-3D07-4679-8AD5-66EBE69C55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655ECB1-F9B7-4E25-9DF3-9A812662C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0165-E6AC-41E6-B1AF-8708A529C776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699E8B-5772-44E9-91F0-73C8391AA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53E90B-57E1-4E86-893C-F7090DC3A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739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6DB1CB-472E-4778-AC69-16CC28247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9FC6F2-054E-49F5-A631-104BF9960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29885B-227E-4C18-8714-9E7C5BE035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8DB43AC-B9C8-4F87-BEAA-AB2B021C85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3A96F45-DB16-4EA5-A632-662EB20C91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90A67B-D880-46C8-8822-67F296C76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43FF78-8876-48A3-83BE-6795BE0806D8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305CABB-987B-488D-8DA0-755C8AAF2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E806A06-5F12-4CD8-9438-457796607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8343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293E8-2D41-424D-B2CC-3B4E6EC78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BEA2413-F1FE-4FE1-A15F-D64769C15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09AF6-14C2-4B22-B05D-2E0B7C3A9807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9E114FB-0454-425A-BCA9-7364846CC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620930-CDF6-4714-A4C0-7FAF321DF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701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E7A70D3-9371-4934-B5F6-DD4C3146A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AF3C2-FCF8-4649-9F27-F12C8CF60CB8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F51E6BD-1BE3-4919-9616-6175F6A9C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8872E54-2933-42F2-9656-E31B551C0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2127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4FD394-0F08-459C-B3B1-29CDE1C18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665BD3-9F11-4E38-8B36-0F1CD255A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81CA181-1481-40FE-B234-8DA2956CB6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F37745-2B84-40E5-9E61-3861E63D2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423A-62FE-498A-BA79-30B580A783DC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51447F-CAE7-4B36-8852-BCF6C2496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86D5E6-6613-4338-AF66-91A2AA9BF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34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9B285A-3A73-4ED3-A4B9-9260E0958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4BB8C51-DCE3-4E3F-846C-365F39175F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13DD6B-5168-434A-8094-04EB673745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60C4F6-20A7-418B-9CCF-8B5903A3A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6FBD3-C0E7-41E3-9E04-1AC7FFC7E80A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9616F9F-C873-4E09-BA2F-E4C8FA5D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2B32A0-645A-47D1-BC73-535AED1D3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996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E178204-64F7-4233-9AD3-2AAA61AD0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72AFA2-4054-45F0-96F1-DDDC3E74A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EB3404-EE83-4BD1-A45C-6F8C56D357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DD5CEE-C7C4-43E8-AACA-4B6945076F49}" type="datetime1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D85357-50D8-42E8-BCFE-F91E1FA4DC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5A81E8-DB49-426C-86AF-F725DDBD6E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87C03-CB07-4359-8F12-81FD268A3FC9}" type="slidenum">
              <a:rPr lang="zh-CN" altLang="en-US" smtClean="0"/>
              <a:pPr/>
              <a:t>‹#›</a:t>
            </a:fld>
            <a:r>
              <a:rPr lang="en-US" altLang="zh-CN" dirty="0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8667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5.png"/><Relationship Id="rId4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2036094"/>
            <a:ext cx="9144002" cy="148296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</a:t>
            </a:r>
            <a:endParaRPr lang="zh-CN" altLang="en-US" sz="135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424" y="486281"/>
            <a:ext cx="1020819" cy="102081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061898" y="688913"/>
            <a:ext cx="2045813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000" b="1" spc="150" dirty="0">
                <a:solidFill>
                  <a:prstClr val="black">
                    <a:lumMod val="75000"/>
                    <a:lumOff val="2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东南大学</a:t>
            </a:r>
            <a:r>
              <a:rPr lang="en-US" altLang="zh-CN" sz="1400" spc="-38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Southeast University</a:t>
            </a:r>
            <a:endParaRPr lang="zh-CN" altLang="en-US" sz="1400" spc="-38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707153" y="2300520"/>
            <a:ext cx="877769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PipePar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A Pipelined Hybrid Parallel Approach for</a:t>
            </a:r>
          </a:p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Accelerating Distributed DNN Training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 bwMode="auto">
          <a:xfrm>
            <a:off x="5539597" y="4782367"/>
            <a:ext cx="111280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李剑歌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258035" y="5255183"/>
            <a:ext cx="1787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2020.12.25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B8D9BE8-F4A0-4C19-898D-7297E4DC75C2}"/>
              </a:ext>
            </a:extLst>
          </p:cNvPr>
          <p:cNvSpPr txBox="1"/>
          <p:nvPr/>
        </p:nvSpPr>
        <p:spPr>
          <a:xfrm>
            <a:off x="4429942" y="4092497"/>
            <a:ext cx="3332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投在</a:t>
            </a:r>
            <a:r>
              <a:rPr lang="en-US" altLang="zh-CN" dirty="0"/>
              <a:t>CSCWD 2021</a:t>
            </a:r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9C83EA-3C99-47B7-9C4D-2F73BCCBF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683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ea typeface="黑体" panose="02010609060101010101" pitchFamily="49" charset="-122"/>
              </a:rPr>
              <a:t>以往工作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875555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2600" dirty="0">
                <a:ea typeface="黑体" panose="02010609060101010101" pitchFamily="49" charset="-122"/>
              </a:rPr>
              <a:t>pipeline</a:t>
            </a:r>
            <a:endParaRPr lang="zh-CN" altLang="en-US" sz="2600" dirty="0">
              <a:ea typeface="黑体" panose="02010609060101010101" pitchFamily="49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F9CE8C5-AD39-4C4F-8F0A-B48F609D42EC}"/>
              </a:ext>
            </a:extLst>
          </p:cNvPr>
          <p:cNvSpPr txBox="1"/>
          <p:nvPr/>
        </p:nvSpPr>
        <p:spPr>
          <a:xfrm>
            <a:off x="6921910" y="3232355"/>
            <a:ext cx="38449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利用率更高的</a:t>
            </a:r>
            <a:r>
              <a:rPr lang="en-US" altLang="zh-CN" dirty="0"/>
              <a:t>pipeline</a:t>
            </a:r>
            <a:r>
              <a:rPr lang="zh-CN" altLang="en-US" dirty="0"/>
              <a:t>并行方式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每个</a:t>
            </a:r>
            <a:r>
              <a:rPr lang="en-US" altLang="zh-CN" dirty="0"/>
              <a:t>Worker</a:t>
            </a:r>
            <a:r>
              <a:rPr lang="zh-CN" altLang="en-US" dirty="0"/>
              <a:t>正向传播和反向传播交替计算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3210C0C-054E-4BB4-A84F-CF12B1C7E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310" y="1902066"/>
            <a:ext cx="5113690" cy="203458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0B39841-079F-416E-A995-7E42F51BF0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310" y="4312396"/>
            <a:ext cx="5112102" cy="2226516"/>
          </a:xfrm>
          <a:prstGeom prst="rect">
            <a:avLst/>
          </a:prstGeom>
        </p:spPr>
      </p:pic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B9223E5C-A04D-4A97-AFC9-AB0F65D98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10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9926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ea typeface="黑体" panose="02010609060101010101" pitchFamily="49" charset="-122"/>
              </a:rPr>
              <a:t>以往工作</a:t>
            </a:r>
          </a:p>
        </p:txBody>
      </p:sp>
      <p:sp>
        <p:nvSpPr>
          <p:cNvPr id="13" name="TextBox 22">
            <a:extLst>
              <a:ext uri="{FF2B5EF4-FFF2-40B4-BE49-F238E27FC236}">
                <a16:creationId xmlns:a16="http://schemas.microsoft.com/office/drawing/2014/main" id="{22119A9E-CCC3-4B24-9E58-9F048C6B60AF}"/>
              </a:ext>
            </a:extLst>
          </p:cNvPr>
          <p:cNvSpPr txBox="1"/>
          <p:nvPr/>
        </p:nvSpPr>
        <p:spPr>
          <a:xfrm>
            <a:off x="1707153" y="2327586"/>
            <a:ext cx="877769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AccPar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Tensor Partitioning for Heterogeneous Deep Learning Accelerators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469D67A-9938-41DD-8534-AB879BE99B46}"/>
              </a:ext>
            </a:extLst>
          </p:cNvPr>
          <p:cNvSpPr/>
          <p:nvPr/>
        </p:nvSpPr>
        <p:spPr>
          <a:xfrm>
            <a:off x="3102628" y="4216806"/>
            <a:ext cx="62167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0" i="0" u="none" strike="noStrike" baseline="0" dirty="0">
                <a:latin typeface="TimesLTStd-Roman-Identity-H"/>
              </a:rPr>
              <a:t>2020 IEEE International Symposium on High Performance Computer Architecture (HPCA)</a:t>
            </a:r>
            <a:endParaRPr lang="zh-CN" altLang="en-US" sz="2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1595294-8163-4340-BAE9-49B57F816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11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6480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ea typeface="黑体" panose="02010609060101010101" pitchFamily="49" charset="-122"/>
              </a:rPr>
              <a:t>以往工作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A32C9DD2-8B7F-4AEE-8451-2916E9DD4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5641" y="921364"/>
            <a:ext cx="7818929" cy="5864514"/>
          </a:xfrm>
          <a:prstGeom prst="rect">
            <a:avLst/>
          </a:prstGeom>
        </p:spPr>
      </p:pic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172EE183-2772-4FB9-8A02-284F14B77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12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5314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ea typeface="黑体" panose="02010609060101010101" pitchFamily="49" charset="-122"/>
              </a:rPr>
              <a:t>以往工作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34EF81B-5B88-402A-B0FA-B39BEAFD24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3404" y="921329"/>
            <a:ext cx="7779615" cy="5804480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3149C2-139C-4E38-AC01-70F775AB9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13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6135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ea typeface="黑体" panose="02010609060101010101" pitchFamily="49" charset="-122"/>
              </a:rPr>
              <a:t>以往工作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E9DD169-6644-4D92-B444-936DB6CF75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475" y="3419475"/>
            <a:ext cx="19050" cy="1905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A98134B-C1D5-4A9B-9BE9-BD7E070A5C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771" y="968049"/>
            <a:ext cx="7427632" cy="5645585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2B8F637-827B-4EA6-AF43-ECE1BAC2D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14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3123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ea typeface="黑体" panose="02010609060101010101" pitchFamily="49" charset="-122"/>
              </a:rPr>
              <a:t>以往工作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E9DD169-6644-4D92-B444-936DB6CF75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475" y="3419475"/>
            <a:ext cx="19050" cy="1905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D29722B-6050-4B6B-B60E-5E8F54AF0F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96787"/>
            <a:ext cx="7890540" cy="515956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75940E1-5764-4FA1-9B59-671EBA13D0B1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230"/>
          <a:stretch/>
        </p:blipFill>
        <p:spPr>
          <a:xfrm>
            <a:off x="7435437" y="2236586"/>
            <a:ext cx="3529465" cy="3079964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B58A8AB-D432-45CF-8575-CB6D7E948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15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65334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本文工作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2E915F-5F6C-4492-9A03-40E50EB36D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664" y="1065588"/>
            <a:ext cx="6659780" cy="5121101"/>
          </a:xfrm>
          <a:prstGeom prst="rect">
            <a:avLst/>
          </a:prstGeom>
        </p:spPr>
      </p:pic>
      <p:sp>
        <p:nvSpPr>
          <p:cNvPr id="15" name="灯片编号占位符 14">
            <a:extLst>
              <a:ext uri="{FF2B5EF4-FFF2-40B4-BE49-F238E27FC236}">
                <a16:creationId xmlns:a16="http://schemas.microsoft.com/office/drawing/2014/main" id="{2B4901C3-48A1-4564-B21B-3446BE5A7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16</a:t>
            </a:fld>
            <a:r>
              <a:rPr lang="en-US" altLang="zh-CN"/>
              <a:t>/22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6B5B327-FFC2-4904-9297-FF37B56B8C5F}"/>
              </a:ext>
            </a:extLst>
          </p:cNvPr>
          <p:cNvSpPr txBox="1"/>
          <p:nvPr/>
        </p:nvSpPr>
        <p:spPr>
          <a:xfrm>
            <a:off x="8196146" y="3284255"/>
            <a:ext cx="3278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采用了仿真的方式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在流水线并行的划分中，加入三种不同的并行的方法</a:t>
            </a:r>
          </a:p>
        </p:txBody>
      </p:sp>
    </p:spTree>
    <p:extLst>
      <p:ext uri="{BB962C8B-B14F-4D97-AF65-F5344CB8AC3E}">
        <p14:creationId xmlns:p14="http://schemas.microsoft.com/office/powerpoint/2010/main" val="1436016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本文工作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4FE4C09-BF2A-4CD2-9BD8-4E6CEF670258}"/>
              </a:ext>
            </a:extLst>
          </p:cNvPr>
          <p:cNvSpPr txBox="1"/>
          <p:nvPr/>
        </p:nvSpPr>
        <p:spPr>
          <a:xfrm>
            <a:off x="7382107" y="3429000"/>
            <a:ext cx="388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Model Profile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17D1A93-2E5D-429D-A6C4-026BCAFD3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2947" y="4191350"/>
            <a:ext cx="3979067" cy="1980743"/>
          </a:xfrm>
          <a:prstGeom prst="rect">
            <a:avLst/>
          </a:prstGeom>
        </p:spPr>
      </p:pic>
      <p:sp>
        <p:nvSpPr>
          <p:cNvPr id="15" name="灯片编号占位符 14">
            <a:extLst>
              <a:ext uri="{FF2B5EF4-FFF2-40B4-BE49-F238E27FC236}">
                <a16:creationId xmlns:a16="http://schemas.microsoft.com/office/drawing/2014/main" id="{53839C06-EDD4-43E5-8453-3D1B36246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17</a:t>
            </a:fld>
            <a:r>
              <a:rPr lang="en-US" altLang="zh-CN"/>
              <a:t>/22</a:t>
            </a:r>
            <a:endParaRPr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15201D54-5DD7-48F9-95EC-84D742415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0589" y="1164479"/>
            <a:ext cx="4645411" cy="284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1511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本文工作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4FE4C09-BF2A-4CD2-9BD8-4E6CEF670258}"/>
              </a:ext>
            </a:extLst>
          </p:cNvPr>
          <p:cNvSpPr txBox="1"/>
          <p:nvPr/>
        </p:nvSpPr>
        <p:spPr>
          <a:xfrm>
            <a:off x="7092175" y="2913130"/>
            <a:ext cx="38806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/>
              <a:t>Hybrid </a:t>
            </a:r>
            <a:r>
              <a:rPr lang="en-US" altLang="zh-CN" b="1" dirty="0" err="1"/>
              <a:t>Paralleization</a:t>
            </a:r>
            <a:r>
              <a:rPr lang="en-US" altLang="zh-CN" b="1" dirty="0"/>
              <a:t> Partition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复杂度为</a:t>
            </a:r>
            <a:r>
              <a:rPr lang="en-US" altLang="zh-CN" dirty="0"/>
              <a:t>O(N)</a:t>
            </a:r>
            <a:r>
              <a:rPr lang="zh-CN" altLang="en-US" dirty="0"/>
              <a:t>的动态规划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遍历每一层的所有划分方式，最后得出一条路径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8B708C6A-16D8-49F7-AA87-E125F1F819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62" t="48349" r="15688" b="10528"/>
          <a:stretch/>
        </p:blipFill>
        <p:spPr>
          <a:xfrm>
            <a:off x="1757384" y="2929208"/>
            <a:ext cx="4685212" cy="1738248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4ED351-9B59-44B7-A2DB-C8D2706CC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18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57323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本文工作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4FE4C09-BF2A-4CD2-9BD8-4E6CEF670258}"/>
              </a:ext>
            </a:extLst>
          </p:cNvPr>
          <p:cNvSpPr txBox="1"/>
          <p:nvPr/>
        </p:nvSpPr>
        <p:spPr>
          <a:xfrm>
            <a:off x="7092175" y="2414241"/>
            <a:ext cx="38806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/>
              <a:t>Stage Partition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子最优问题，对任意的</a:t>
            </a:r>
            <a:r>
              <a:rPr lang="en-US" altLang="zh-CN" dirty="0" err="1"/>
              <a:t>i~j</a:t>
            </a:r>
            <a:r>
              <a:rPr lang="zh-CN" altLang="en-US" dirty="0"/>
              <a:t>层网络，选取其中的某一层</a:t>
            </a:r>
            <a:r>
              <a:rPr lang="en-US" altLang="zh-CN" dirty="0"/>
              <a:t>k</a:t>
            </a:r>
            <a:r>
              <a:rPr lang="zh-CN" altLang="en-US" dirty="0"/>
              <a:t>层，然后用</a:t>
            </a:r>
            <a:r>
              <a:rPr lang="en-US" altLang="zh-CN" dirty="0"/>
              <a:t>n</a:t>
            </a:r>
            <a:r>
              <a:rPr lang="zh-CN" altLang="en-US" dirty="0"/>
              <a:t>块卡选择最优的混合并行来并行</a:t>
            </a:r>
            <a:r>
              <a:rPr lang="en-US" altLang="zh-CN" dirty="0" err="1"/>
              <a:t>i~k</a:t>
            </a:r>
            <a:r>
              <a:rPr lang="zh-CN" altLang="en-US" dirty="0"/>
              <a:t>层，记录并行后的时间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建立起一个完整的动态规划表，之后查表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复杂度为</a:t>
            </a:r>
            <a:r>
              <a:rPr lang="en-US" altLang="zh-CN" dirty="0"/>
              <a:t>O(N^2*M^2)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5B4E514-4E01-42FC-BC75-355D2E192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2375" y="1946843"/>
            <a:ext cx="2408903" cy="4074118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6DD158C-51D5-4C21-B229-CB4047733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19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0097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43" name="组合 42"/>
          <p:cNvGrpSpPr/>
          <p:nvPr/>
        </p:nvGrpSpPr>
        <p:grpSpPr>
          <a:xfrm>
            <a:off x="3232585" y="1640719"/>
            <a:ext cx="5726829" cy="718078"/>
            <a:chOff x="1098018" y="1340446"/>
            <a:chExt cx="6947964" cy="737210"/>
          </a:xfrm>
        </p:grpSpPr>
        <p:sp>
          <p:nvSpPr>
            <p:cNvPr id="44" name="任意多边形 43"/>
            <p:cNvSpPr/>
            <p:nvPr/>
          </p:nvSpPr>
          <p:spPr>
            <a:xfrm>
              <a:off x="2699790" y="1414168"/>
              <a:ext cx="5346192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85738" tIns="114461" rIns="207330" bIns="114461" numCol="1" spcCol="1270" anchor="ctr" anchorCtr="0">
              <a:noAutofit/>
            </a:bodyPr>
            <a:lstStyle/>
            <a:p>
              <a:pPr marL="128588" lvl="1" indent="-128588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zh-CN" altLang="en-US" sz="2000" dirty="0">
                  <a:ea typeface="黑体" panose="02010609060101010101" pitchFamily="49" charset="-122"/>
                </a:rPr>
                <a:t>背景介绍</a:t>
              </a:r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1098018" y="1340446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002060"/>
            </a:solidFill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2719" tIns="79855" rIns="132719" bIns="79855" numCol="1" spcCol="1270" anchor="ctr" anchorCtr="0">
              <a:noAutofit/>
            </a:bodyPr>
            <a:lstStyle/>
            <a:p>
              <a:pPr algn="ctr" defTabSz="12334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8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zh-CN" altLang="en-US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3232585" y="2470820"/>
            <a:ext cx="5726829" cy="730231"/>
            <a:chOff x="1098018" y="2114517"/>
            <a:chExt cx="6947964" cy="737210"/>
          </a:xfrm>
        </p:grpSpPr>
        <p:sp>
          <p:nvSpPr>
            <p:cNvPr id="47" name="任意多边形 46"/>
            <p:cNvSpPr/>
            <p:nvPr/>
          </p:nvSpPr>
          <p:spPr>
            <a:xfrm>
              <a:off x="2699791" y="2188239"/>
              <a:ext cx="5346191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85738" tIns="114461" rIns="207330" bIns="114461" numCol="1" spcCol="1270" anchor="ctr" anchorCtr="0">
              <a:noAutofit/>
            </a:bodyPr>
            <a:lstStyle/>
            <a:p>
              <a:pPr marL="128588" lvl="1" indent="-128588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zh-CN" altLang="en-US" sz="2000" dirty="0">
                  <a:ea typeface="黑体" panose="02010609060101010101" pitchFamily="49" charset="-122"/>
                </a:rPr>
                <a:t>以往工作</a:t>
              </a:r>
            </a:p>
          </p:txBody>
        </p:sp>
        <p:sp>
          <p:nvSpPr>
            <p:cNvPr id="48" name="任意多边形 47"/>
            <p:cNvSpPr/>
            <p:nvPr/>
          </p:nvSpPr>
          <p:spPr>
            <a:xfrm>
              <a:off x="1098018" y="2114517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002060"/>
            </a:solidFill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2719" tIns="79855" rIns="132719" bIns="79855" numCol="1" spcCol="1270" anchor="ctr" anchorCtr="0">
              <a:noAutofit/>
            </a:bodyPr>
            <a:lstStyle/>
            <a:p>
              <a:pPr algn="ctr" defTabSz="12334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8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zh-CN" altLang="en-US" sz="277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3232585" y="3313498"/>
            <a:ext cx="5726829" cy="728443"/>
            <a:chOff x="1098018" y="2888588"/>
            <a:chExt cx="6947964" cy="737210"/>
          </a:xfrm>
        </p:grpSpPr>
        <p:sp>
          <p:nvSpPr>
            <p:cNvPr id="50" name="任意多边形 49"/>
            <p:cNvSpPr/>
            <p:nvPr/>
          </p:nvSpPr>
          <p:spPr>
            <a:xfrm>
              <a:off x="2699790" y="2962311"/>
              <a:ext cx="5346192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85738" tIns="114461" rIns="207330" bIns="114461" numCol="1" spcCol="1270" anchor="ctr" anchorCtr="0">
              <a:noAutofit/>
            </a:bodyPr>
            <a:lstStyle/>
            <a:p>
              <a:pPr marL="128588" lvl="1" indent="-128588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zh-CN" altLang="en-US" sz="2000" dirty="0">
                  <a:ea typeface="黑体" panose="02010609060101010101" pitchFamily="49" charset="-122"/>
                </a:rPr>
                <a:t>本文工作</a:t>
              </a:r>
            </a:p>
          </p:txBody>
        </p:sp>
        <p:sp>
          <p:nvSpPr>
            <p:cNvPr id="51" name="任意多边形 50"/>
            <p:cNvSpPr/>
            <p:nvPr/>
          </p:nvSpPr>
          <p:spPr>
            <a:xfrm>
              <a:off x="1098018" y="2888588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002060"/>
            </a:solidFill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2719" tIns="79855" rIns="132719" bIns="79855" numCol="1" spcCol="1270" anchor="ctr" anchorCtr="0">
              <a:noAutofit/>
            </a:bodyPr>
            <a:lstStyle/>
            <a:p>
              <a:pPr algn="ctr" defTabSz="12334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800" dirty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zh-CN" altLang="en-US" sz="277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24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文本框 2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目录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51D64A1-AF65-4CBB-8098-9A1E7B39CEAD}"/>
              </a:ext>
            </a:extLst>
          </p:cNvPr>
          <p:cNvGrpSpPr/>
          <p:nvPr/>
        </p:nvGrpSpPr>
        <p:grpSpPr>
          <a:xfrm>
            <a:off x="3232585" y="4236845"/>
            <a:ext cx="5726829" cy="728443"/>
            <a:chOff x="1098018" y="2888588"/>
            <a:chExt cx="6947964" cy="737210"/>
          </a:xfrm>
        </p:grpSpPr>
        <p:sp>
          <p:nvSpPr>
            <p:cNvPr id="23" name="任意多边形 49">
              <a:extLst>
                <a:ext uri="{FF2B5EF4-FFF2-40B4-BE49-F238E27FC236}">
                  <a16:creationId xmlns:a16="http://schemas.microsoft.com/office/drawing/2014/main" id="{D8397908-9544-47DC-A06F-764653C5CCCF}"/>
                </a:ext>
              </a:extLst>
            </p:cNvPr>
            <p:cNvSpPr/>
            <p:nvPr/>
          </p:nvSpPr>
          <p:spPr>
            <a:xfrm>
              <a:off x="2699790" y="2962311"/>
              <a:ext cx="5346192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85738" tIns="114461" rIns="207330" bIns="114461" numCol="1" spcCol="1270" anchor="ctr" anchorCtr="0">
              <a:noAutofit/>
            </a:bodyPr>
            <a:lstStyle/>
            <a:p>
              <a:pPr marL="128588" lvl="1" indent="-128588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zh-CN" altLang="en-US" sz="2000" dirty="0">
                  <a:ea typeface="黑体" panose="02010609060101010101" pitchFamily="49" charset="-122"/>
                </a:rPr>
                <a:t>实验结果</a:t>
              </a:r>
            </a:p>
          </p:txBody>
        </p:sp>
        <p:sp>
          <p:nvSpPr>
            <p:cNvPr id="27" name="任意多边形 50">
              <a:extLst>
                <a:ext uri="{FF2B5EF4-FFF2-40B4-BE49-F238E27FC236}">
                  <a16:creationId xmlns:a16="http://schemas.microsoft.com/office/drawing/2014/main" id="{90C70EFD-49EB-4012-B663-32F27B0CDE7F}"/>
                </a:ext>
              </a:extLst>
            </p:cNvPr>
            <p:cNvSpPr/>
            <p:nvPr/>
          </p:nvSpPr>
          <p:spPr>
            <a:xfrm>
              <a:off x="1098018" y="2888588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002060"/>
            </a:solidFill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2719" tIns="79855" rIns="132719" bIns="79855" numCol="1" spcCol="1270" anchor="ctr" anchorCtr="0">
              <a:noAutofit/>
            </a:bodyPr>
            <a:lstStyle/>
            <a:p>
              <a:pPr algn="ctr" defTabSz="12334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775" dirty="0"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zh-CN" altLang="en-US" sz="277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F4299A5-AE1C-4AAA-B39A-D09BF00CCA8E}"/>
              </a:ext>
            </a:extLst>
          </p:cNvPr>
          <p:cNvGrpSpPr/>
          <p:nvPr/>
        </p:nvGrpSpPr>
        <p:grpSpPr>
          <a:xfrm>
            <a:off x="3232585" y="5145472"/>
            <a:ext cx="5726829" cy="728443"/>
            <a:chOff x="1098018" y="2888588"/>
            <a:chExt cx="6947964" cy="737210"/>
          </a:xfrm>
        </p:grpSpPr>
        <p:sp>
          <p:nvSpPr>
            <p:cNvPr id="29" name="任意多边形 49">
              <a:extLst>
                <a:ext uri="{FF2B5EF4-FFF2-40B4-BE49-F238E27FC236}">
                  <a16:creationId xmlns:a16="http://schemas.microsoft.com/office/drawing/2014/main" id="{0C441CE1-BC13-451C-AC60-0B6A4F314F22}"/>
                </a:ext>
              </a:extLst>
            </p:cNvPr>
            <p:cNvSpPr/>
            <p:nvPr/>
          </p:nvSpPr>
          <p:spPr>
            <a:xfrm>
              <a:off x="2699790" y="2962311"/>
              <a:ext cx="5346192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85738" tIns="114461" rIns="207330" bIns="114461" numCol="1" spcCol="1270" anchor="ctr" anchorCtr="0">
              <a:noAutofit/>
            </a:bodyPr>
            <a:lstStyle/>
            <a:p>
              <a:pPr marL="128588" lvl="1" indent="-128588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zh-CN" altLang="en-US" sz="2000" dirty="0">
                  <a:ea typeface="黑体" panose="02010609060101010101" pitchFamily="49" charset="-122"/>
                </a:rPr>
                <a:t>总结</a:t>
              </a:r>
            </a:p>
          </p:txBody>
        </p:sp>
        <p:sp>
          <p:nvSpPr>
            <p:cNvPr id="30" name="任意多边形 50">
              <a:extLst>
                <a:ext uri="{FF2B5EF4-FFF2-40B4-BE49-F238E27FC236}">
                  <a16:creationId xmlns:a16="http://schemas.microsoft.com/office/drawing/2014/main" id="{12593BE9-4773-49E2-91AC-75D559B2DCAE}"/>
                </a:ext>
              </a:extLst>
            </p:cNvPr>
            <p:cNvSpPr/>
            <p:nvPr/>
          </p:nvSpPr>
          <p:spPr>
            <a:xfrm>
              <a:off x="1098018" y="2888588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002060"/>
            </a:solidFill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2719" tIns="79855" rIns="132719" bIns="79855" numCol="1" spcCol="1270" anchor="ctr" anchorCtr="0">
              <a:noAutofit/>
            </a:bodyPr>
            <a:lstStyle/>
            <a:p>
              <a:pPr algn="ctr" defTabSz="12334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775" dirty="0"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zh-CN" altLang="en-US" sz="277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DF72B6-C2F1-4EB5-B99A-FFB3F833C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2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8646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实验结果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4FE4C09-BF2A-4CD2-9BD8-4E6CEF670258}"/>
              </a:ext>
            </a:extLst>
          </p:cNvPr>
          <p:cNvSpPr txBox="1"/>
          <p:nvPr/>
        </p:nvSpPr>
        <p:spPr>
          <a:xfrm>
            <a:off x="7382107" y="3429000"/>
            <a:ext cx="38806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实验环境</a:t>
            </a: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Node: 2080Ti*2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Node*4</a:t>
            </a:r>
          </a:p>
          <a:p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划分策略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9912DA3-17FB-474E-90B3-73F7B4525F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2174488"/>
            <a:ext cx="5362486" cy="3429000"/>
          </a:xfrm>
          <a:prstGeom prst="rect">
            <a:avLst/>
          </a:prstGeom>
        </p:spPr>
      </p:pic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F82341C2-8DE8-4DCA-9124-102834E15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20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5593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实验结果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4FE4C09-BF2A-4CD2-9BD8-4E6CEF670258}"/>
              </a:ext>
            </a:extLst>
          </p:cNvPr>
          <p:cNvSpPr txBox="1"/>
          <p:nvPr/>
        </p:nvSpPr>
        <p:spPr>
          <a:xfrm>
            <a:off x="7382107" y="3429000"/>
            <a:ext cx="388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/>
              <a:t>实验结果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8F6CB43-C39C-4591-BC89-48772D1997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9062" y="1122710"/>
            <a:ext cx="4548702" cy="5351244"/>
          </a:xfrm>
          <a:prstGeom prst="rect">
            <a:avLst/>
          </a:prstGeom>
        </p:spPr>
      </p:pic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9C515963-9AC7-41FF-A2AB-F0E6FFE17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21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63193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E676F0C-C320-4225-978C-271838780F16}"/>
              </a:ext>
            </a:extLst>
          </p:cNvPr>
          <p:cNvSpPr txBox="1"/>
          <p:nvPr/>
        </p:nvSpPr>
        <p:spPr>
          <a:xfrm>
            <a:off x="1089944" y="1278037"/>
            <a:ext cx="93447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1" dirty="0"/>
              <a:t>主要贡献：</a:t>
            </a:r>
            <a:endParaRPr lang="en-US" altLang="zh-CN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b="1" dirty="0"/>
          </a:p>
          <a:p>
            <a:r>
              <a:rPr lang="zh-CN" altLang="en-US" dirty="0"/>
              <a:t>提出了新的混合并行的方式</a:t>
            </a:r>
            <a:endParaRPr lang="en-US" altLang="zh-CN" dirty="0"/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1" dirty="0"/>
              <a:t>缺点和不足：</a:t>
            </a:r>
            <a:endParaRPr lang="en-US" altLang="zh-CN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b="1" dirty="0"/>
          </a:p>
          <a:p>
            <a:r>
              <a:rPr lang="zh-CN" altLang="en-US" dirty="0"/>
              <a:t>使用的是仿真的数据，仿真数据结果与实际结果差距较大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由于</a:t>
            </a:r>
            <a:r>
              <a:rPr lang="en-US" altLang="zh-CN" dirty="0"/>
              <a:t>GPU</a:t>
            </a:r>
            <a:r>
              <a:rPr lang="zh-CN" altLang="en-US" dirty="0"/>
              <a:t>的算力比较低，传统的计算量比较大而通信量比较小的卷积层，在混合并行中仍然以数据并行为主，没有达到混合并行的效果，得到的加速比也是由于流水线并行而提升的</a:t>
            </a:r>
            <a:endParaRPr lang="en-US" altLang="zh-CN" dirty="0"/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1" dirty="0"/>
              <a:t>未来工作：</a:t>
            </a:r>
            <a:endParaRPr lang="en-US" altLang="zh-CN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b="1" dirty="0"/>
          </a:p>
          <a:p>
            <a:r>
              <a:rPr lang="zh-CN" altLang="en-US" dirty="0"/>
              <a:t>考虑异构</a:t>
            </a:r>
            <a:r>
              <a:rPr lang="en-US" altLang="zh-CN" dirty="0"/>
              <a:t>GPU</a:t>
            </a:r>
            <a:r>
              <a:rPr lang="zh-CN" altLang="en-US" dirty="0"/>
              <a:t>的情况</a:t>
            </a:r>
            <a:endParaRPr lang="en-US" altLang="zh-CN" dirty="0"/>
          </a:p>
          <a:p>
            <a:r>
              <a:rPr lang="zh-CN" altLang="en-US" dirty="0"/>
              <a:t>考虑多分支网络的情况</a:t>
            </a:r>
            <a:endParaRPr lang="en-US" altLang="zh-CN" dirty="0"/>
          </a:p>
          <a:p>
            <a:r>
              <a:rPr lang="zh-CN" altLang="en-US" dirty="0"/>
              <a:t>将仿真搬到实机运行</a:t>
            </a:r>
            <a:endParaRPr lang="en-US" altLang="zh-CN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C2A3D5C9-BB44-4A38-B2AA-17A3F6DAC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22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2678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背景介绍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600" b="1" dirty="0">
                <a:latin typeface="等线" panose="02010600030101010101" pitchFamily="2" charset="-122"/>
                <a:ea typeface="等线" panose="02010600030101010101" pitchFamily="2" charset="-122"/>
              </a:rPr>
              <a:t>机器学习应用广泛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7C0C4656-5F57-4861-9AE4-B2C49233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9361" y="1795846"/>
            <a:ext cx="8388678" cy="4896901"/>
          </a:xfrm>
          <a:prstGeom prst="rect">
            <a:avLst/>
          </a:prstGeom>
        </p:spPr>
      </p:pic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1686C236-7434-4351-B056-EBED976A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3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2133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背景介绍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模型越来越大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EF942F1-0D1F-4613-80F2-C411B3B7FE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1010" y="1844094"/>
            <a:ext cx="8129136" cy="4694818"/>
          </a:xfrm>
          <a:prstGeom prst="rect">
            <a:avLst/>
          </a:prstGeom>
        </p:spPr>
      </p:pic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9C6B5E52-ED25-4FD6-BD44-74308302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4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7708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背景介绍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计算密集 显存密集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F7B73AA-1402-417B-872E-BBE219CC6941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981" y="2497352"/>
            <a:ext cx="3073385" cy="264491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9E57B5D-350C-48AC-9720-D20CD5ADF922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634" y="2497352"/>
            <a:ext cx="3073385" cy="2675302"/>
          </a:xfrm>
          <a:prstGeom prst="rect">
            <a:avLst/>
          </a:prstGeom>
        </p:spPr>
      </p:pic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0CBA74AA-44F4-45AE-90D0-F8D7C2487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5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1358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背景介绍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75555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分布式机器学习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D429297E-9DB2-41F1-A228-837621AE541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606" y="2282665"/>
            <a:ext cx="6990981" cy="297525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3833A89-4A0D-4E9B-B640-5D13D455C410}"/>
              </a:ext>
            </a:extLst>
          </p:cNvPr>
          <p:cNvSpPr txBox="1"/>
          <p:nvPr/>
        </p:nvSpPr>
        <p:spPr>
          <a:xfrm>
            <a:off x="8721213" y="2743200"/>
            <a:ext cx="28513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数据并行</a:t>
            </a:r>
            <a:r>
              <a:rPr lang="zh-CN" altLang="en-US" dirty="0"/>
              <a:t>：每块显卡拥有完整的神经网络模型，各自训练一部分数据，定时同步参数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模型并行</a:t>
            </a:r>
            <a:r>
              <a:rPr lang="zh-CN" altLang="en-US" dirty="0"/>
              <a:t>：将模型的不同部分划分在不同的显卡上</a:t>
            </a:r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F44C6012-71D4-4D9E-8F85-7B0A1E910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6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0119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背景介绍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75555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神经网络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E1873CF7-CF42-42A7-9B45-49AB69C93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1" y="1691779"/>
            <a:ext cx="5006055" cy="4847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E2BBD8A-8D6B-4EC9-8DF6-47581C151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7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446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ea typeface="黑体" panose="02010609060101010101" pitchFamily="49" charset="-122"/>
              </a:rPr>
              <a:t>以往工作</a:t>
            </a:r>
          </a:p>
        </p:txBody>
      </p:sp>
      <p:sp>
        <p:nvSpPr>
          <p:cNvPr id="13" name="TextBox 22">
            <a:extLst>
              <a:ext uri="{FF2B5EF4-FFF2-40B4-BE49-F238E27FC236}">
                <a16:creationId xmlns:a16="http://schemas.microsoft.com/office/drawing/2014/main" id="{22119A9E-CCC3-4B24-9E58-9F048C6B60AF}"/>
              </a:ext>
            </a:extLst>
          </p:cNvPr>
          <p:cNvSpPr txBox="1"/>
          <p:nvPr/>
        </p:nvSpPr>
        <p:spPr>
          <a:xfrm>
            <a:off x="1707153" y="2327586"/>
            <a:ext cx="877769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PipeDream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Generalized Pipeline Parallelism for DNN Training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469D67A-9938-41DD-8534-AB879BE99B46}"/>
              </a:ext>
            </a:extLst>
          </p:cNvPr>
          <p:cNvSpPr/>
          <p:nvPr/>
        </p:nvSpPr>
        <p:spPr>
          <a:xfrm>
            <a:off x="3102628" y="4216806"/>
            <a:ext cx="59867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LinBiolinumT"/>
              </a:rPr>
              <a:t>SOSP ’19, October 27–30, 2019, Huntsville, ON, Canada</a:t>
            </a:r>
            <a:endParaRPr lang="zh-CN" altLang="en-US" sz="2000" dirty="0">
              <a:latin typeface="LinBiolinumT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2136C2F-57BE-4F25-8CCB-2210B266C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8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2159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ea typeface="黑体" panose="02010609060101010101" pitchFamily="49" charset="-122"/>
              </a:rPr>
              <a:t>以往工作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875555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混合并行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205C819-17E8-4CB5-9811-0D6788A50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1587" y="2203321"/>
            <a:ext cx="2408903" cy="407411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F9CE8C5-AD39-4C4F-8F0A-B48F609D42EC}"/>
              </a:ext>
            </a:extLst>
          </p:cNvPr>
          <p:cNvSpPr txBox="1"/>
          <p:nvPr/>
        </p:nvSpPr>
        <p:spPr>
          <a:xfrm>
            <a:off x="6588274" y="4357185"/>
            <a:ext cx="38449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将数据并行与模型并行结合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如何进行模型划分，实现负载均衡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54A82B9-5ACA-4124-9194-25423E9673C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436" y="1662556"/>
            <a:ext cx="5389768" cy="2293800"/>
          </a:xfrm>
          <a:prstGeom prst="rect">
            <a:avLst/>
          </a:prstGeom>
        </p:spPr>
      </p:pic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CFCD2653-74A9-4979-88D3-37262A018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87C03-CB07-4359-8F12-81FD268A3FC9}" type="slidenum">
              <a:rPr lang="zh-CN" altLang="en-US" smtClean="0"/>
              <a:pPr/>
              <a:t>9</a:t>
            </a:fld>
            <a:r>
              <a:rPr lang="en-US" altLang="zh-CN"/>
              <a:t>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5242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463</Words>
  <Application>Microsoft Office PowerPoint</Application>
  <PresentationFormat>宽屏</PresentationFormat>
  <Paragraphs>120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LinBiolinumT</vt:lpstr>
      <vt:lpstr>TimesLTStd-Roman-Identity-H</vt:lpstr>
      <vt:lpstr>等线</vt:lpstr>
      <vt:lpstr>等线 Light</vt:lpstr>
      <vt:lpstr>黑体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Sword Song</dc:creator>
  <cp:lastModifiedBy>李 剑歌</cp:lastModifiedBy>
  <cp:revision>16</cp:revision>
  <dcterms:created xsi:type="dcterms:W3CDTF">2020-12-24T14:40:23Z</dcterms:created>
  <dcterms:modified xsi:type="dcterms:W3CDTF">2020-12-25T08:22:48Z</dcterms:modified>
</cp:coreProperties>
</file>